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60" r:id="rId2"/>
    <p:sldId id="262" r:id="rId3"/>
    <p:sldId id="276" r:id="rId4"/>
    <p:sldId id="293" r:id="rId5"/>
    <p:sldId id="294" r:id="rId6"/>
    <p:sldId id="295" r:id="rId7"/>
    <p:sldId id="296" r:id="rId8"/>
    <p:sldId id="297" r:id="rId9"/>
    <p:sldId id="26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1" r:id="rId18"/>
    <p:sldId id="305" r:id="rId19"/>
    <p:sldId id="306" r:id="rId20"/>
    <p:sldId id="307" r:id="rId21"/>
    <p:sldId id="313" r:id="rId22"/>
    <p:sldId id="311" r:id="rId23"/>
    <p:sldId id="312" r:id="rId24"/>
    <p:sldId id="310" r:id="rId25"/>
    <p:sldId id="309" r:id="rId26"/>
    <p:sldId id="308" r:id="rId27"/>
    <p:sldId id="31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FB6692-0851-4495-A5F3-572479102D9E}">
          <p14:sldIdLst>
            <p14:sldId id="260"/>
            <p14:sldId id="262"/>
            <p14:sldId id="276"/>
            <p14:sldId id="293"/>
            <p14:sldId id="294"/>
            <p14:sldId id="295"/>
            <p14:sldId id="296"/>
            <p14:sldId id="297"/>
            <p14:sldId id="266"/>
            <p14:sldId id="298"/>
            <p14:sldId id="299"/>
            <p14:sldId id="300"/>
            <p14:sldId id="301"/>
            <p14:sldId id="302"/>
            <p14:sldId id="303"/>
            <p14:sldId id="304"/>
            <p14:sldId id="281"/>
            <p14:sldId id="305"/>
            <p14:sldId id="306"/>
            <p14:sldId id="307"/>
            <p14:sldId id="313"/>
            <p14:sldId id="311"/>
          </p14:sldIdLst>
        </p14:section>
        <p14:section name="Раздел без заголовка" id="{A61764EC-5902-43E2-A1FE-BDEFFB8B1835}">
          <p14:sldIdLst>
            <p14:sldId id="312"/>
            <p14:sldId id="310"/>
            <p14:sldId id="309"/>
            <p14:sldId id="308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29" autoAdjust="0"/>
  </p:normalViewPr>
  <p:slideViewPr>
    <p:cSldViewPr>
      <p:cViewPr>
        <p:scale>
          <a:sx n="116" d="100"/>
          <a:sy n="116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2B4C1-1E3F-42BA-B500-941763416B0B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EF08-E8CD-45D9-93FF-D0B685A27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889951-167F-42A8-BCB1-8C25B750E13E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B88DF4-C818-4CA3-A8A6-1EADB8ABBA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8%D1%81%D0%BE%D0%BA_(%D1%82%D0%B5%D0%BA%D1%81%D1%82%D0%BE%D0%BB%D0%BE%D0%B3%D0%B8%D1%8F)" TargetMode="External"/><Relationship Id="rId2" Type="http://schemas.openxmlformats.org/officeDocument/2006/relationships/hyperlink" Target="https://ru.wikipedia.org/wiki/%D0%A0%D0%B0%D0%B4%D0%B7%D0%B8%D0%B2%D0%B8%D0%BB%D0%BB%D0%BE%D0%B2%D1%81%D0%BA%D0%B0%D1%8F_%D0%BB%D0%B5%D1%82%D0%BE%D0%BF%D0%B8%D1%81%D1%8C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hyperlink" Target="https://ru.wikipedia.org/wiki/%D0%A0%D1%83%D1%81%D1%81%D0%BA%D0%BE-%D0%B2%D0%B8%D0%B7%D0%B0%D0%BD%D1%82%D0%B8%D0%B9%D1%81%D0%BA%D0%B0%D1%8F_%D0%B2%D0%BE%D0%B9%D0%BD%D0%B0_907_%D0%B3%D0%BE%D0%B4%D0%B0" TargetMode="External"/><Relationship Id="rId4" Type="http://schemas.openxmlformats.org/officeDocument/2006/relationships/hyperlink" Target="https://ru.wikipedia.org/wiki/XV_%D0%B2%D0%B5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mgup.ru/librar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/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Живое слово </a:t>
            </a:r>
            <a:r>
              <a:rPr lang="en-US" sz="5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ru-RU" sz="5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мудрости</a:t>
            </a:r>
            <a:r>
              <a:rPr lang="ru-RU" sz="5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»:</a:t>
            </a:r>
            <a:br>
              <a:rPr lang="ru-RU" sz="53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мая  - День славянской </a:t>
            </a:r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письменности </a:t>
            </a:r>
            <a:b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культуры</a:t>
            </a:r>
            <a:endParaRPr lang="ru-RU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04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Глухов, А. Г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Мудрые книжники Древней Руси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Ярослава Мудрого до Ивана Федорова) : научно-художественные очерки / А. Г. Глухов. – М. : Экслибрис-Пресс, 1997. – 256 с., ил.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/>
              <a:t>  Древняя </a:t>
            </a:r>
            <a:r>
              <a:rPr lang="ru-RU" i="1" dirty="0"/>
              <a:t>Русь оставила нам бесценное литературное наследие, которое на протяжении столетий создавали многие талантливые писатели, переводчики, художники-оформители и переписчики - все те, кого в летописи называли мудрыми книжниками. Среди них - Ярослав Мудрый, митрополит </a:t>
            </a:r>
            <a:r>
              <a:rPr lang="ru-RU" i="1" dirty="0" err="1"/>
              <a:t>Иларион</a:t>
            </a:r>
            <a:r>
              <a:rPr lang="ru-RU" i="1" dirty="0"/>
              <a:t>, дьякон Григорий, Нестор-летописец, Владимир Мономах, Феодосии Печерский, Кирилл </a:t>
            </a:r>
            <a:r>
              <a:rPr lang="ru-RU" i="1" dirty="0" err="1"/>
              <a:t>Туровский</a:t>
            </a:r>
            <a:r>
              <a:rPr lang="ru-RU" i="1" dirty="0"/>
              <a:t>, Андрей </a:t>
            </a:r>
            <a:r>
              <a:rPr lang="ru-RU" i="1" dirty="0" err="1"/>
              <a:t>Боголюбский</a:t>
            </a:r>
            <a:r>
              <a:rPr lang="ru-RU" i="1" dirty="0"/>
              <a:t>, Иван Калита, </a:t>
            </a:r>
            <a:r>
              <a:rPr lang="ru-RU" i="1" dirty="0" err="1"/>
              <a:t>Симеон</a:t>
            </a:r>
            <a:r>
              <a:rPr lang="ru-RU" i="1" dirty="0"/>
              <a:t> Гордый, </a:t>
            </a:r>
            <a:r>
              <a:rPr lang="ru-RU" i="1" dirty="0" err="1"/>
              <a:t>Епифаний</a:t>
            </a:r>
            <a:r>
              <a:rPr lang="ru-RU" i="1" dirty="0"/>
              <a:t> Премудрый, Кирилл Белозерский, митрополиты Алексий, </a:t>
            </a:r>
            <a:r>
              <a:rPr lang="ru-RU" i="1" dirty="0" err="1"/>
              <a:t>Киприан</a:t>
            </a:r>
            <a:r>
              <a:rPr lang="ru-RU" i="1" dirty="0"/>
              <a:t>, </a:t>
            </a:r>
            <a:r>
              <a:rPr lang="ru-RU" i="1" dirty="0" err="1"/>
              <a:t>Макарий</a:t>
            </a:r>
            <a:r>
              <a:rPr lang="ru-RU" i="1" dirty="0"/>
              <a:t>. О них и пойдет речь в научно-художественных очерках, собранных в одной книге.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Picture 3" descr="C:\Users\User\Pictures\13726_html_m592f3853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r="30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Словарь книжников и книжности Древней Руси. — СПб.: Дмитрий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Буланин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1987-1989.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1300" i="1" dirty="0" smtClean="0"/>
              <a:t>  </a:t>
            </a:r>
            <a:r>
              <a:rPr lang="ru-RU" sz="1200" i="1" dirty="0" smtClean="0"/>
              <a:t>В </a:t>
            </a:r>
            <a:r>
              <a:rPr lang="ru-RU" sz="1200" i="1" dirty="0"/>
              <a:t>выпуски "Словаря книжников и книжности Древней Руси" входят материалы о древнерусских писателях и книжниках. "Словарь" также содержит сведения о переводных произведениях, авторских и анонимных, получивших распространение в письменности того времени. Каждая статья состоит из кратких сведений об авторе или памятнике и библиографии его изданий и исследований.</a:t>
            </a:r>
          </a:p>
          <a:p>
            <a:endParaRPr lang="ru-RU" dirty="0"/>
          </a:p>
        </p:txBody>
      </p:sp>
      <p:pic>
        <p:nvPicPr>
          <p:cNvPr id="5" name="Picture 2" descr="C:\Users\User\Pictures\46047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Вздорнов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Г.И.</a:t>
            </a:r>
            <a:b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Искусство книги в Древней Руси :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</a:rPr>
              <a:t>Рукопис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. кн. Сев.-Вост. Руси XII - начала XV вв. / Г. И.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</a:rPr>
              <a:t>Вздорнов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. - М.: Искусство, 1980. - 551 с. : ил.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100" dirty="0" smtClean="0"/>
              <a:t>   Предмет </a:t>
            </a:r>
            <a:r>
              <a:rPr lang="ru-RU" sz="1100" dirty="0"/>
              <a:t>настоящего исследования - художественное оформление рукописей Северо-Восточной </a:t>
            </a:r>
            <a:r>
              <a:rPr lang="ru-RU" sz="1100" b="1" dirty="0"/>
              <a:t>Руси</a:t>
            </a:r>
            <a:r>
              <a:rPr lang="ru-RU" sz="1100" dirty="0"/>
              <a:t>, созданных до начала XV века. Автором выбраны для исследования пергаментные </a:t>
            </a:r>
            <a:r>
              <a:rPr lang="ru-RU" sz="1100" b="1" dirty="0"/>
              <a:t>книги</a:t>
            </a:r>
            <a:r>
              <a:rPr lang="ru-RU" sz="1100" dirty="0"/>
              <a:t>, то есть такие рукописи, которые написаны не на бумаге, а на специально выделанной коже. При этом автор отдавал предпочтение датированным рукописям, место происхождения которых засвидетельствовано писцами или современными учеными. </a:t>
            </a:r>
            <a:r>
              <a:rPr lang="ru-RU" sz="1100" b="1" dirty="0"/>
              <a:t>Книга</a:t>
            </a:r>
            <a:r>
              <a:rPr lang="ru-RU" sz="1100" dirty="0"/>
              <a:t> состоит из пяти тематических разделов: "</a:t>
            </a:r>
            <a:r>
              <a:rPr lang="ru-RU" sz="1100" b="1" dirty="0"/>
              <a:t>Древнейшие</a:t>
            </a:r>
            <a:r>
              <a:rPr lang="ru-RU" sz="1100" dirty="0"/>
              <a:t> рукописи Северо-Восточной </a:t>
            </a:r>
            <a:r>
              <a:rPr lang="ru-RU" sz="1100" b="1" dirty="0"/>
              <a:t>Руси</a:t>
            </a:r>
            <a:r>
              <a:rPr lang="ru-RU" sz="1100" dirty="0"/>
              <a:t>", "Тверские рукописи XIV - XV", "Московские рукописные...</a:t>
            </a:r>
          </a:p>
          <a:p>
            <a:pPr algn="just"/>
            <a:endParaRPr lang="ru-RU" sz="1100" dirty="0"/>
          </a:p>
        </p:txBody>
      </p:sp>
      <p:pic>
        <p:nvPicPr>
          <p:cNvPr id="5" name="Picture 2" descr="C:\Users\User\Pictures\i2ZJ8QW3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Меньшов В. Русская письменность: Славянская азбука кириллица. Древнерусская таблица чисел/ В. Меньшов, Е. Филякова. - М.: Белый город, 2002. - 18 с., ил.</a:t>
            </a:r>
            <a:b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i="1" dirty="0" smtClean="0"/>
              <a:t>  Язык </a:t>
            </a:r>
            <a:r>
              <a:rPr lang="ru-RU" sz="1100" i="1" dirty="0"/>
              <a:t>- душа народа, неотъемлемая часть его истории и культуры. Эта книга об этапах развития русской письменности - от зарубок на деревьях и до первых печатных изданий до наших дней.</a:t>
            </a:r>
            <a:br>
              <a:rPr lang="ru-RU" sz="1100" i="1" dirty="0"/>
            </a:br>
            <a:endParaRPr lang="ru-RU" sz="1100" i="1" dirty="0"/>
          </a:p>
          <a:p>
            <a:endParaRPr lang="ru-RU" dirty="0"/>
          </a:p>
        </p:txBody>
      </p:sp>
      <p:pic>
        <p:nvPicPr>
          <p:cNvPr id="5" name="Picture 2" descr="C:\Users\User\Pictures\Russkaya%20Pismennost[1]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r="137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Глухов А.Г.</a:t>
            </a:r>
            <a:b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Русь книжная/ А.Г. Глухов. - М.: Советская Россия, 1979. - 223 с. ,ил.</a:t>
            </a:r>
            <a:b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dirty="0" smtClean="0"/>
              <a:t>  </a:t>
            </a:r>
            <a:r>
              <a:rPr lang="ru-RU" sz="1100" i="1" dirty="0" smtClean="0"/>
              <a:t>В </a:t>
            </a:r>
            <a:r>
              <a:rPr lang="ru-RU" sz="1100" i="1" dirty="0"/>
              <a:t>книге рассказывается о крупнейших и наиболее примечательных книжных собраниях нашей страны, начиная с первого, основанного Ярославом Мудрым; о монастырских библиотеках, о книжных коллекциях государственных учреждений (приказов), о знаменитой Патриаршей </a:t>
            </a:r>
            <a:r>
              <a:rPr lang="ru-RU" sz="1100" i="1" dirty="0" err="1"/>
              <a:t>книгохранительной</a:t>
            </a:r>
            <a:r>
              <a:rPr lang="ru-RU" sz="1100" i="1" dirty="0"/>
              <a:t> палате и некоторых других. Идет речь и о культуре, о книгах и писателях, о переводчиках и переписчиках литературных памятников.</a:t>
            </a:r>
          </a:p>
        </p:txBody>
      </p:sp>
      <p:pic>
        <p:nvPicPr>
          <p:cNvPr id="5" name="Picture 2" descr="C:\Users\User\Pictures\789_html_m4f271d87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64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Розов, Н.Н.</a:t>
            </a:r>
            <a:br>
              <a:rPr lang="ru-RU" sz="1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Русская рукописная книга. Этюды и характеристики. - Л.: Наука, 1971. - 123 с., ил.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sz="1100" i="1" dirty="0" smtClean="0"/>
              <a:t>  Настоящее </a:t>
            </a:r>
            <a:r>
              <a:rPr lang="ru-RU" sz="1100" i="1" dirty="0"/>
              <a:t>издание, в форме отдельных этюдов и характеристик, дает общее представление о "книжном художестве" древней Руси и сравнительно недавнего прошлого…</a:t>
            </a:r>
          </a:p>
          <a:p>
            <a:pPr algn="l"/>
            <a:endParaRPr lang="ru-RU" dirty="0"/>
          </a:p>
        </p:txBody>
      </p:sp>
      <p:pic>
        <p:nvPicPr>
          <p:cNvPr id="5" name="Picture 2" descr="C:\Users\User\Pictures\20499300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r="31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i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Флоря</a:t>
            </a:r>
            <a:r>
              <a:rPr lang="ru-RU" sz="12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, Б.Н.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Судьбы кирилло-мефодиевской традиции после Кирилла и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Мефодия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/ Б.Н.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Флоря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, А.А. Турилов, С.А. Иванов.-  СПб.: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Алетейя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, 2000. – 324 с.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/>
              <a:t>  Издание </a:t>
            </a:r>
            <a:r>
              <a:rPr lang="ru-RU" i="1" dirty="0"/>
              <a:t>включает в себя публикацию комментированного перевода важного источника, проливающего свет на судьбы славянской письменности после Кирилла и </a:t>
            </a:r>
            <a:r>
              <a:rPr lang="ru-RU" i="1" dirty="0" err="1"/>
              <a:t>Мефодия</a:t>
            </a:r>
            <a:r>
              <a:rPr lang="ru-RU" i="1" dirty="0"/>
              <a:t>, – Жития их ученика Климента </a:t>
            </a:r>
            <a:r>
              <a:rPr lang="ru-RU" i="1" dirty="0" err="1"/>
              <a:t>Охридского</a:t>
            </a:r>
            <a:r>
              <a:rPr lang="ru-RU" i="1" dirty="0"/>
              <a:t>. Том содержит также вступительную статью, содержащую очерк развития славянской литературы в конце IX – XI вв. и славянской рукописной традиции XI–XIII вв. В приложениях помещен текст Краткого Жития соратника Климента – Наума </a:t>
            </a:r>
            <a:r>
              <a:rPr lang="ru-RU" i="1" dirty="0" err="1"/>
              <a:t>Охридского</a:t>
            </a:r>
            <a:r>
              <a:rPr lang="ru-RU" i="1" dirty="0"/>
              <a:t>, а также статья об отношении Римской курии к богослужению на славянском языке.</a:t>
            </a:r>
          </a:p>
          <a:p>
            <a:endParaRPr lang="ru-RU" dirty="0"/>
          </a:p>
        </p:txBody>
      </p:sp>
      <p:pic>
        <p:nvPicPr>
          <p:cNvPr id="5" name="Picture 2" descr="C:\Users\User\Pictures\4cf32198bc567fd35aeeee945039e201-g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Памятники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древнерусской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428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Изборник Святослава 1073 года : факс. изд. – М. : Книга, 1983. – 266 с. : ил. – Часть текста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парал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.: рус., англ., нем. – Текст: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древнерус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. – Прил.: Изборник Святослава 1073 года : научный аппарат факсимильного издания : сборник / науч. ред. Л. П. Жуковская. – 79 с. : ил. 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i="1" dirty="0" smtClean="0"/>
              <a:t>  Изборник </a:t>
            </a:r>
            <a:r>
              <a:rPr lang="ru-RU" i="1" dirty="0"/>
              <a:t>Святослава 1073 - вторая по древности (после Остромирова Евангелия 1056 - 57) дошедшая до нас датированная древне - русская (и вообще славянская) рукописная книга. Переписана в Киеве двумя писцами с не сохранившегося болгарского оригинала, который был переведен с греческого по инициативе болгарского царя </a:t>
            </a:r>
            <a:r>
              <a:rPr lang="ru-RU" i="1" dirty="0" err="1"/>
              <a:t>Симеона</a:t>
            </a:r>
            <a:r>
              <a:rPr lang="ru-RU" i="1" dirty="0"/>
              <a:t>, при котором Болгария переживала "золотой век" письменности. По содержанию представляет собой сборник из более чем 380 статей энциклопедического характера виднейших византийских авторов, в т. ч. трактат по поэтике "Об </a:t>
            </a:r>
            <a:r>
              <a:rPr lang="ru-RU" i="1" dirty="0" err="1"/>
              <a:t>образех</a:t>
            </a:r>
            <a:r>
              <a:rPr lang="ru-RU" i="1" dirty="0"/>
              <a:t>" Георгия </a:t>
            </a:r>
            <a:r>
              <a:rPr lang="ru-RU" i="1" dirty="0" err="1"/>
              <a:t>Хировоска</a:t>
            </a:r>
            <a:r>
              <a:rPr lang="ru-RU" i="1" dirty="0"/>
              <a:t>. Заказчиком книги был киевский кн. Святослав Ярославич. Роскошно оформленный Изборник славится своими иллюстрациями; одна из миниатюр изображает кн. Святослава с женой и сыновьями (первый в истории русской живописи портрет). Рукопись содержит 266 листов и хранится в Москве (Гос. исторический музей). Изборник является важным памятником как старославянского (особенно в области лексики), так и древнерусского языка.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8" name="Picture 2" descr="C:\Users\User\Pictures\izbornik_svyatoslava_1073_sbornik_statej_300_auto_0_100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20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Хождение за три моря Афанасия Никитина. 1406-1472 г. г. / под ред. С. Н.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Кумкес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; сост. И. Г.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Веритэ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; пер. Н. С.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Чаева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. – М. :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</a:rPr>
              <a:t>Географгиз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, 1960. – 128 с.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i="1" dirty="0" err="1"/>
              <a:t>Хо́жение</a:t>
            </a:r>
            <a:r>
              <a:rPr lang="ru-RU" sz="1100" i="1" dirty="0"/>
              <a:t> за три моря» - памятник литературы в форме путевых записей (жанр </a:t>
            </a:r>
            <a:r>
              <a:rPr lang="ru-RU" sz="1100" i="1" dirty="0" err="1"/>
              <a:t>хожения</a:t>
            </a:r>
            <a:r>
              <a:rPr lang="ru-RU" sz="1100" i="1" dirty="0"/>
              <a:t>), сделанных купцом из Твери Афанасием Никитиным во время его путешествия.. . </a:t>
            </a:r>
          </a:p>
          <a:p>
            <a:pPr algn="just"/>
            <a:r>
              <a:rPr lang="ru-RU" sz="1100" i="1" dirty="0" smtClean="0"/>
              <a:t>  В </a:t>
            </a:r>
            <a:r>
              <a:rPr lang="ru-RU" sz="1100" i="1" dirty="0"/>
              <a:t>1475 г. рукопись оказалась в Москве у правительственного чиновника Василия </a:t>
            </a:r>
            <a:r>
              <a:rPr lang="ru-RU" sz="1100" i="1" dirty="0" err="1"/>
              <a:t>Мамырева</a:t>
            </a:r>
            <a:r>
              <a:rPr lang="ru-RU" sz="1100" i="1" dirty="0"/>
              <a:t>. Позже, в 1489 г., она была воспроизведена в летописном своде, к которому восходят тексты Львовской и Софийской </a:t>
            </a:r>
            <a:r>
              <a:rPr lang="ru-RU" sz="1100" i="1" dirty="0" smtClean="0"/>
              <a:t>летописей.</a:t>
            </a:r>
            <a:endParaRPr lang="ru-RU" sz="1100" dirty="0"/>
          </a:p>
        </p:txBody>
      </p:sp>
      <p:pic>
        <p:nvPicPr>
          <p:cNvPr id="5" name="Picture 2" descr="C:\Users\User\Pictures\bs0000760264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2210249"/>
          </a:xfrm>
        </p:spPr>
        <p:txBody>
          <a:bodyPr>
            <a:noAutofit/>
          </a:bodyPr>
          <a:lstStyle/>
          <a:p>
            <a:pPr algn="r"/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1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о </a:t>
            </a: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широкой Руси – нашей матушке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Колокольный звон разливается.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Ныне братья святые Кирилл и Мефодий 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За труды свои прославляются.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Все народы, что пишут кириллицей,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Что зовутся издревле славянскими,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Славят подвиг первоучителей,</a:t>
            </a:r>
            <a:b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Христианских своих просветителей</a:t>
            </a:r>
            <a:r>
              <a:rPr lang="ru-RU" sz="1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284984"/>
            <a:ext cx="5712179" cy="197563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Славянские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просветители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Кирилл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Мефодий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Слово о полку Игореве : древний текст и переложения / [сост. А. В. Комлев ; предуведомление к тексту В. В. Колесова ; ил. В. Воловича]. – Свердловск :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</a:rPr>
              <a:t>Средн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.-Урал. кн. изд-во, 1985. – 211 с., ил. 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100" i="1" dirty="0" smtClean="0"/>
              <a:t>   «</a:t>
            </a:r>
            <a:r>
              <a:rPr lang="ru-RU" sz="1100" i="1" dirty="0" err="1"/>
              <a:t>Сло́во</a:t>
            </a:r>
            <a:r>
              <a:rPr lang="ru-RU" sz="1100" i="1" dirty="0"/>
              <a:t> о полку́ </a:t>
            </a:r>
            <a:r>
              <a:rPr lang="ru-RU" sz="1100" i="1" dirty="0" err="1"/>
              <a:t>И́гореве</a:t>
            </a:r>
            <a:r>
              <a:rPr lang="ru-RU" sz="1100" i="1" dirty="0"/>
              <a:t>» (полное название «Слово о походе </a:t>
            </a:r>
            <a:r>
              <a:rPr lang="ru-RU" sz="1100" i="1" dirty="0" err="1"/>
              <a:t>Игоревом</a:t>
            </a:r>
            <a:r>
              <a:rPr lang="ru-RU" sz="1100" i="1" dirty="0"/>
              <a:t>, Игоря, сына </a:t>
            </a:r>
            <a:r>
              <a:rPr lang="ru-RU" sz="1100" i="1" dirty="0" err="1"/>
              <a:t>Святославова</a:t>
            </a:r>
            <a:r>
              <a:rPr lang="ru-RU" sz="1100" i="1" dirty="0"/>
              <a:t>, внука </a:t>
            </a:r>
            <a:r>
              <a:rPr lang="ru-RU" sz="1100" i="1" dirty="0" err="1"/>
              <a:t>Ольгова</a:t>
            </a:r>
            <a:r>
              <a:rPr lang="ru-RU" sz="1100" i="1" dirty="0"/>
              <a:t>») - самый известный памятник древнерусской литературы. В основе сюжета - неудачный поход 1185 года русских князей на половцев, предпринятый новгород-северским князем Игорем </a:t>
            </a:r>
            <a:r>
              <a:rPr lang="ru-RU" sz="1100" i="1" dirty="0" err="1"/>
              <a:t>Святославичем</a:t>
            </a:r>
            <a:r>
              <a:rPr lang="ru-RU" sz="1100" i="1" dirty="0"/>
              <a:t>. Большинство исследователей датируют «Слово» концом XII века, вскоре после описываемого события (часто тем же 1185 годом, реже 1-2 годами позже).</a:t>
            </a:r>
            <a:endParaRPr lang="ru-RU" sz="1100" dirty="0"/>
          </a:p>
          <a:p>
            <a:pPr algn="l"/>
            <a:endParaRPr lang="ru-RU" sz="1100" dirty="0"/>
          </a:p>
        </p:txBody>
      </p:sp>
      <p:pic>
        <p:nvPicPr>
          <p:cNvPr id="9219" name="Picture 3" descr="C:\Users\User\Pictures\513ee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 bwMode="auto">
          <a:xfrm rot="60000">
            <a:off x="4899422" y="1221834"/>
            <a:ext cx="2913863" cy="45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Руси: сб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- М.: ДАРЪ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, 2005. – 560 с.- (Русская культура)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  </a:t>
            </a:r>
            <a:r>
              <a:rPr lang="ru-RU" sz="1100" i="1" dirty="0" smtClean="0"/>
              <a:t>В книге </a:t>
            </a:r>
            <a:r>
              <a:rPr lang="ru-RU" sz="1100" i="1" dirty="0"/>
              <a:t>собраны самые ранние </a:t>
            </a:r>
            <a:r>
              <a:rPr lang="ru-RU" sz="1100" i="1" dirty="0" smtClean="0"/>
              <a:t>сочинения— </a:t>
            </a:r>
            <a:r>
              <a:rPr lang="ru-RU" sz="1100" i="1" dirty="0"/>
              <a:t>«Слово о Законе и Благодати», «Повесть временных лет», «Моление Даниила Заточника», «Житие и Хождение Даниила, игумена русской земли</a:t>
            </a:r>
            <a:r>
              <a:rPr lang="ru-RU" sz="1100" i="1" dirty="0" smtClean="0"/>
              <a:t>», «</a:t>
            </a:r>
            <a:r>
              <a:rPr lang="ru-RU" sz="1100" i="1" dirty="0" err="1"/>
              <a:t>Задонщина</a:t>
            </a:r>
            <a:r>
              <a:rPr lang="ru-RU" sz="1100" i="1" dirty="0"/>
              <a:t>».</a:t>
            </a:r>
            <a:br>
              <a:rPr lang="ru-RU" sz="1100" i="1" dirty="0"/>
            </a:br>
            <a:endParaRPr lang="ru-RU" sz="1100" i="1" dirty="0"/>
          </a:p>
        </p:txBody>
      </p:sp>
      <p:pic>
        <p:nvPicPr>
          <p:cNvPr id="8194" name="Picture 2" descr="C:\Users\User\Pictures\10110269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r="21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Слово о Законе и Благодати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// 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Руси: сб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. - М.: ДАРЪ,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2005.-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(Русская культура)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i="1" dirty="0"/>
              <a:t>«</a:t>
            </a:r>
            <a:r>
              <a:rPr lang="ru-RU" sz="1100" b="1" i="1" dirty="0"/>
              <a:t>Слово</a:t>
            </a:r>
            <a:r>
              <a:rPr lang="ru-RU" sz="1100" i="1" dirty="0"/>
              <a:t> </a:t>
            </a:r>
            <a:r>
              <a:rPr lang="ru-RU" sz="1100" b="1" i="1" dirty="0"/>
              <a:t>о</a:t>
            </a:r>
            <a:r>
              <a:rPr lang="ru-RU" sz="1100" i="1" dirty="0"/>
              <a:t> </a:t>
            </a:r>
            <a:r>
              <a:rPr lang="ru-RU" sz="1100" b="1" i="1" dirty="0"/>
              <a:t>законе</a:t>
            </a:r>
            <a:r>
              <a:rPr lang="ru-RU" sz="1100" i="1" dirty="0"/>
              <a:t> </a:t>
            </a:r>
            <a:r>
              <a:rPr lang="ru-RU" sz="1100" b="1" i="1" dirty="0"/>
              <a:t>и</a:t>
            </a:r>
            <a:r>
              <a:rPr lang="ru-RU" sz="1100" i="1" dirty="0"/>
              <a:t> </a:t>
            </a:r>
            <a:r>
              <a:rPr lang="ru-RU" sz="1100" b="1" i="1" dirty="0"/>
              <a:t>благодати</a:t>
            </a:r>
            <a:r>
              <a:rPr lang="ru-RU" sz="1100" i="1" dirty="0"/>
              <a:t>» — один из древнейших памятников древнерусской литературы, созданный за несколько десятилетий до «</a:t>
            </a:r>
            <a:r>
              <a:rPr lang="ru-RU" sz="1100" b="1" i="1" dirty="0"/>
              <a:t>Повести</a:t>
            </a:r>
            <a:r>
              <a:rPr lang="ru-RU" sz="1100" i="1" dirty="0"/>
              <a:t> </a:t>
            </a:r>
            <a:r>
              <a:rPr lang="ru-RU" sz="1100" b="1" i="1" dirty="0"/>
              <a:t>временных</a:t>
            </a:r>
            <a:r>
              <a:rPr lang="ru-RU" sz="1100" i="1" dirty="0"/>
              <a:t> </a:t>
            </a:r>
            <a:r>
              <a:rPr lang="ru-RU" sz="1100" b="1" i="1" dirty="0"/>
              <a:t>лет</a:t>
            </a:r>
            <a:r>
              <a:rPr lang="ru-RU" sz="1100" i="1" dirty="0"/>
              <a:t>». Представляет собой торжественную речь митрополита </a:t>
            </a:r>
            <a:r>
              <a:rPr lang="ru-RU" sz="1100" i="1" dirty="0" err="1"/>
              <a:t>Илариона</a:t>
            </a:r>
            <a:r>
              <a:rPr lang="ru-RU" sz="1100" i="1" dirty="0"/>
              <a:t> в середине XI века. </a:t>
            </a:r>
          </a:p>
          <a:p>
            <a:pPr algn="just"/>
            <a:endParaRPr lang="ru-RU" sz="11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1100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100" i="1" dirty="0">
                <a:solidFill>
                  <a:schemeClr val="accent4">
                    <a:lumMod val="50000"/>
                  </a:schemeClr>
                </a:solidFill>
              </a:rPr>
              <a:t>Слово о законе и благодати» митрополита </a:t>
            </a:r>
            <a:r>
              <a:rPr lang="ru-RU" sz="1100" i="1" dirty="0" err="1" smtClean="0">
                <a:solidFill>
                  <a:schemeClr val="accent4">
                    <a:lumMod val="50000"/>
                  </a:schemeClr>
                </a:solidFill>
              </a:rPr>
              <a:t>Илариона</a:t>
            </a:r>
            <a:r>
              <a:rPr lang="ru-RU" sz="1100" i="1" dirty="0" smtClean="0">
                <a:solidFill>
                  <a:schemeClr val="accent4">
                    <a:lumMod val="50000"/>
                  </a:schemeClr>
                </a:solidFill>
              </a:rPr>
              <a:t>.                </a:t>
            </a:r>
            <a:endParaRPr lang="ru-RU" sz="1100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Picture 3" descr="C:\Users\User\Pictures\page2-180px-СЛОВО_О_ЗАКОНЕ_И_БЛАГОДАТИ_МИТРОПОЛИТА_ИЛАРИОНА.pdf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47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Повесть временных лет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// 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Руси: сб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. - М.: ДАРЪ, 2005. – 560 с.- (Русская культура)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100" b="1" i="1" dirty="0" err="1"/>
              <a:t>По́весть</a:t>
            </a:r>
            <a:r>
              <a:rPr lang="ru-RU" sz="1100" b="1" i="1" dirty="0"/>
              <a:t> </a:t>
            </a:r>
            <a:r>
              <a:rPr lang="ru-RU" sz="1100" b="1" i="1" dirty="0" err="1"/>
              <a:t>временны́х</a:t>
            </a:r>
            <a:r>
              <a:rPr lang="ru-RU" sz="1100" b="1" i="1" dirty="0"/>
              <a:t> лет»</a:t>
            </a:r>
            <a:r>
              <a:rPr lang="ru-RU" sz="1100" i="1" dirty="0"/>
              <a:t> </a:t>
            </a:r>
            <a:r>
              <a:rPr lang="ru-RU" sz="1100" i="1" dirty="0" smtClean="0"/>
              <a:t>(др.-рус. </a:t>
            </a:r>
            <a:r>
              <a:rPr lang="ru-RU" sz="1100" i="1" dirty="0" err="1"/>
              <a:t>Повѣсть</a:t>
            </a:r>
            <a:r>
              <a:rPr lang="ru-RU" sz="1100" i="1" dirty="0"/>
              <a:t> </a:t>
            </a:r>
            <a:r>
              <a:rPr lang="ru-RU" sz="1100" i="1" dirty="0" err="1"/>
              <a:t>врємѧнныхъ</a:t>
            </a:r>
            <a:r>
              <a:rPr lang="ru-RU" sz="1100" i="1" dirty="0"/>
              <a:t> </a:t>
            </a:r>
            <a:r>
              <a:rPr lang="ru-RU" sz="1100" i="1" dirty="0" err="1"/>
              <a:t>лѣтъ</a:t>
            </a:r>
            <a:r>
              <a:rPr lang="ru-RU" sz="1100" i="1" dirty="0"/>
              <a:t>, также называемая «Первоначальная летопись» или «</a:t>
            </a:r>
            <a:r>
              <a:rPr lang="ru-RU" sz="1100" i="1" dirty="0" err="1"/>
              <a:t>Несторова</a:t>
            </a:r>
            <a:r>
              <a:rPr lang="ru-RU" sz="1100" i="1" dirty="0"/>
              <a:t> летопись») — наиболее ранний из дошедших до нас древнерусских </a:t>
            </a:r>
            <a:r>
              <a:rPr lang="ru-RU" sz="1100" i="1" dirty="0" smtClean="0"/>
              <a:t>летописных </a:t>
            </a:r>
            <a:r>
              <a:rPr lang="ru-RU" sz="1100" i="1" dirty="0"/>
              <a:t>сводов </a:t>
            </a:r>
            <a:r>
              <a:rPr lang="ru-RU" sz="1100" i="1" dirty="0" smtClean="0"/>
              <a:t>начала </a:t>
            </a:r>
            <a:r>
              <a:rPr lang="en-US" sz="1100" i="1" dirty="0" smtClean="0"/>
              <a:t>XII</a:t>
            </a:r>
            <a:r>
              <a:rPr lang="ru-RU" sz="1100" i="1" dirty="0" smtClean="0"/>
              <a:t> века. </a:t>
            </a:r>
            <a:endParaRPr lang="ru-RU" sz="1100" i="1" dirty="0"/>
          </a:p>
          <a:p>
            <a:endParaRPr lang="ru-RU" sz="1100" i="1" dirty="0"/>
          </a:p>
          <a:p>
            <a:r>
              <a:rPr lang="ru-RU" sz="1100" i="1" dirty="0"/>
              <a:t>14-й лист </a:t>
            </a:r>
            <a:r>
              <a:rPr lang="ru-RU" sz="1100" i="1" dirty="0" err="1">
                <a:hlinkClick r:id="rId2" tooltip="Радзивилловская летопись"/>
              </a:rPr>
              <a:t>Радзивилловской</a:t>
            </a:r>
            <a:r>
              <a:rPr lang="ru-RU" sz="1100" i="1" dirty="0">
                <a:hlinkClick r:id="rId2" tooltip="Радзивилловская летопись"/>
              </a:rPr>
              <a:t> летописи</a:t>
            </a:r>
            <a:r>
              <a:rPr lang="ru-RU" sz="1100" i="1" dirty="0"/>
              <a:t/>
            </a:r>
            <a:br>
              <a:rPr lang="ru-RU" sz="1100" i="1" dirty="0"/>
            </a:br>
            <a:r>
              <a:rPr lang="ru-RU" sz="1100" i="1" dirty="0"/>
              <a:t>(</a:t>
            </a:r>
            <a:r>
              <a:rPr lang="ru-RU" sz="1100" i="1" dirty="0">
                <a:hlinkClick r:id="rId3" tooltip="Список (текстология)"/>
              </a:rPr>
              <a:t>список</a:t>
            </a:r>
            <a:r>
              <a:rPr lang="ru-RU" sz="1100" i="1" dirty="0"/>
              <a:t> </a:t>
            </a:r>
            <a:r>
              <a:rPr lang="ru-RU" sz="1100" i="1" dirty="0">
                <a:hlinkClick r:id="rId4" tooltip="XV век"/>
              </a:rPr>
              <a:t>XV века</a:t>
            </a:r>
            <a:r>
              <a:rPr lang="ru-RU" sz="1100" i="1" dirty="0"/>
              <a:t>, описывающий         </a:t>
            </a:r>
            <a:br>
              <a:rPr lang="ru-RU" sz="1100" i="1" dirty="0"/>
            </a:br>
            <a:r>
              <a:rPr lang="ru-RU" sz="1100" i="1" dirty="0">
                <a:hlinkClick r:id="rId5" tooltip="Русско-византийская война 907 года"/>
              </a:rPr>
              <a:t>поход Вещего Олега на Царьград</a:t>
            </a:r>
            <a:r>
              <a:rPr lang="ru-RU" sz="1100" i="1" dirty="0"/>
              <a:t>).</a:t>
            </a:r>
          </a:p>
          <a:p>
            <a:endParaRPr lang="ru-RU" sz="1100" i="1" dirty="0"/>
          </a:p>
        </p:txBody>
      </p:sp>
      <p:pic>
        <p:nvPicPr>
          <p:cNvPr id="8" name="Picture 2" descr="C:\Users\User\Pictures\14_2_List_of_Radzivill_Chron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2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Моление Даниила Заточника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//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Руси: сб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. - М.: ДАРЪ, 2005. –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(Русская культура)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b="1" i="1" dirty="0" smtClean="0"/>
              <a:t> «</a:t>
            </a:r>
            <a:r>
              <a:rPr lang="ru-RU" sz="1100" b="1" i="1" dirty="0"/>
              <a:t>Моление </a:t>
            </a:r>
            <a:r>
              <a:rPr lang="ru-RU" sz="1100" b="1" i="1" dirty="0" smtClean="0">
                <a:solidFill>
                  <a:schemeClr val="accent4">
                    <a:lumMod val="50000"/>
                  </a:schemeClr>
                </a:solidFill>
              </a:rPr>
              <a:t>Даниила заточника</a:t>
            </a:r>
            <a:r>
              <a:rPr lang="ru-RU" sz="1100" b="1" i="1" dirty="0" smtClean="0"/>
              <a:t>»</a:t>
            </a:r>
            <a:r>
              <a:rPr lang="ru-RU" sz="1100" i="1" dirty="0"/>
              <a:t> — памятник древнерусской литературы </a:t>
            </a:r>
            <a:r>
              <a:rPr lang="ru-RU" sz="1100" i="1" dirty="0" smtClean="0"/>
              <a:t>XII</a:t>
            </a:r>
            <a:r>
              <a:rPr lang="en-US" sz="1100" i="1" dirty="0" smtClean="0"/>
              <a:t>I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ве</a:t>
            </a:r>
            <a:r>
              <a:rPr lang="ru-RU" sz="1100" i="1" dirty="0" smtClean="0"/>
              <a:t>. </a:t>
            </a:r>
            <a:r>
              <a:rPr lang="ru-RU" sz="1100" i="1" dirty="0"/>
              <a:t>Написан как обращение к </a:t>
            </a:r>
            <a:r>
              <a:rPr lang="ru-RU" sz="1100" i="1" dirty="0" err="1"/>
              <a:t>переяславско</a:t>
            </a:r>
            <a:r>
              <a:rPr lang="ru-RU" sz="1100" i="1" dirty="0"/>
              <a:t>-суздальскому </a:t>
            </a:r>
            <a:r>
              <a:rPr lang="ru-RU" sz="1100" i="1" dirty="0" smtClean="0"/>
              <a:t>князю Ярославу </a:t>
            </a:r>
            <a:r>
              <a:rPr lang="ru-RU" sz="1100" i="1" dirty="0" err="1" smtClean="0"/>
              <a:t>Вселодовичу</a:t>
            </a:r>
            <a:r>
              <a:rPr lang="ru-RU" sz="1100" i="1" dirty="0" smtClean="0"/>
              <a:t> в </a:t>
            </a:r>
            <a:r>
              <a:rPr lang="ru-RU" sz="1100" i="1" dirty="0"/>
              <a:t>период с </a:t>
            </a:r>
            <a:r>
              <a:rPr lang="ru-RU" sz="1100" i="1" dirty="0" smtClean="0"/>
              <a:t>1213 </a:t>
            </a:r>
            <a:r>
              <a:rPr lang="ru-RU" sz="1100" i="1" dirty="0"/>
              <a:t>по </a:t>
            </a:r>
            <a:r>
              <a:rPr lang="ru-RU" sz="1100" i="1" dirty="0" smtClean="0"/>
              <a:t>1236 год.</a:t>
            </a:r>
            <a:endParaRPr lang="ru-RU" sz="1100" i="1" dirty="0"/>
          </a:p>
          <a:p>
            <a:endParaRPr lang="ru-RU" sz="1100" i="1" dirty="0"/>
          </a:p>
          <a:p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Рукопись «Моления Даниила Заточника». Список XVI века.                           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Pictures\Praying_of_Daniel_the_Immured_01[1]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r="116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Житие и Хождение Даниила, игумена русской земли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//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Руси: сб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. - М.: ДАРЪ, 2005.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(Русская культура)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00" b="1" i="1" dirty="0"/>
              <a:t>«Житие и хождение игумена Даниила из Русской земли»</a:t>
            </a:r>
            <a:r>
              <a:rPr lang="ru-RU" sz="1000" i="1" dirty="0"/>
              <a:t> (Житие и хождение Даниила, </a:t>
            </a:r>
            <a:r>
              <a:rPr lang="ru-RU" sz="1000" i="1" dirty="0" err="1"/>
              <a:t>Русьскыя</a:t>
            </a:r>
            <a:r>
              <a:rPr lang="ru-RU" sz="1000" i="1" dirty="0"/>
              <a:t> земли игумена) — памятник </a:t>
            </a:r>
            <a:r>
              <a:rPr lang="ru-RU" sz="1000" i="1" dirty="0" smtClean="0"/>
              <a:t>паломнической </a:t>
            </a:r>
            <a:r>
              <a:rPr lang="ru-RU" sz="1000" i="1" dirty="0"/>
              <a:t>литературы </a:t>
            </a:r>
            <a:r>
              <a:rPr lang="ru-RU" sz="1000" i="1" dirty="0" smtClean="0"/>
              <a:t>Киевской </a:t>
            </a:r>
            <a:r>
              <a:rPr lang="ru-RU" sz="1000" i="1" dirty="0" err="1" smtClean="0"/>
              <a:t>руси</a:t>
            </a:r>
            <a:r>
              <a:rPr lang="ru-RU" sz="1000" i="1" dirty="0" smtClean="0"/>
              <a:t> </a:t>
            </a:r>
            <a:r>
              <a:rPr lang="en-US" sz="1000" i="1" dirty="0" smtClean="0"/>
              <a:t>XII </a:t>
            </a:r>
            <a:r>
              <a:rPr lang="ru-RU" sz="1000" i="1" dirty="0" smtClean="0"/>
              <a:t>века в </a:t>
            </a:r>
            <a:r>
              <a:rPr lang="ru-RU" sz="1000" i="1" dirty="0"/>
              <a:t>жанре </a:t>
            </a:r>
            <a:r>
              <a:rPr lang="ru-RU" sz="1000" i="1" dirty="0" smtClean="0"/>
              <a:t>хождений, </a:t>
            </a:r>
            <a:r>
              <a:rPr lang="ru-RU" sz="1000" i="1" dirty="0"/>
              <a:t>посвящённый путешествию в </a:t>
            </a:r>
            <a:r>
              <a:rPr lang="ru-RU" sz="1000" i="1" dirty="0" smtClean="0"/>
              <a:t>Святую землю игумена Даниила, </a:t>
            </a:r>
            <a:r>
              <a:rPr lang="ru-RU" sz="1000" i="1" dirty="0"/>
              <a:t>которое было осуществлено им между 1106 и 1108</a:t>
            </a:r>
            <a:r>
              <a:rPr lang="ru-RU" sz="1000" i="1" baseline="30000" dirty="0"/>
              <a:t>[1]</a:t>
            </a:r>
            <a:r>
              <a:rPr lang="ru-RU" sz="1000" i="1" dirty="0"/>
              <a:t> годами. </a:t>
            </a:r>
          </a:p>
          <a:p>
            <a:r>
              <a:rPr lang="ru-RU" sz="1000" i="1" dirty="0"/>
              <a:t>Одно из древнейших русских описаний паломничества в Святую землю, которое послужило образцом для последующих описаний, а также является одним из наиболее заметных произведений древнерусской литературы в целом</a:t>
            </a:r>
          </a:p>
          <a:p>
            <a:r>
              <a:rPr lang="ru-RU" sz="1000" dirty="0">
                <a:solidFill>
                  <a:srgbClr val="FF0000"/>
                </a:solidFill>
              </a:rPr>
              <a:t>Фрагмент книги «Житие и хождение игумена Даниила из Русской земли»                </a:t>
            </a:r>
          </a:p>
          <a:p>
            <a:endParaRPr lang="ru-RU" sz="1000" dirty="0"/>
          </a:p>
        </p:txBody>
      </p:sp>
      <p:pic>
        <p:nvPicPr>
          <p:cNvPr id="8" name="Picture 2" descr="C:\Users\User\Pictures\Hozhdenie_igumena_Daniila[1]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61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 err="1" smtClean="0">
                <a:solidFill>
                  <a:schemeClr val="accent4">
                    <a:lumMod val="50000"/>
                  </a:schemeClr>
                </a:solidFill>
              </a:rPr>
              <a:t>Задонщина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//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Первые книги Святой Руси: сб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. - М.: ДАРЪ, 2005. –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(Русская культура)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 </a:t>
            </a:r>
            <a:r>
              <a:rPr lang="ru-RU" b="1" dirty="0" err="1" smtClean="0"/>
              <a:t>Задонщина</a:t>
            </a:r>
            <a:r>
              <a:rPr lang="ru-RU" b="1" dirty="0"/>
              <a:t>»</a:t>
            </a:r>
            <a:r>
              <a:rPr lang="ru-RU" dirty="0"/>
              <a:t> (в рукописях имеет заглавия «</a:t>
            </a:r>
            <a:r>
              <a:rPr lang="ru-RU" dirty="0" err="1" smtClean="0"/>
              <a:t>Задонщина</a:t>
            </a:r>
            <a:r>
              <a:rPr lang="ru-RU" dirty="0" smtClean="0"/>
              <a:t> </a:t>
            </a:r>
            <a:r>
              <a:rPr lang="ru-RU" dirty="0"/>
              <a:t>великого князя господина Дмитрия Ивановича и брата его князя Владимира Андреевича», «Слово о великом князе Дмитрии Ивановиче и о брате его, князе Владимире Андреевиче, как победили супостата своего царя Мамая» и др.) — памятник древнерусской литературы конца </a:t>
            </a:r>
            <a:r>
              <a:rPr lang="en-US" dirty="0" smtClean="0"/>
              <a:t>XII</a:t>
            </a:r>
            <a:r>
              <a:rPr lang="ru-RU" dirty="0"/>
              <a:t> — начала </a:t>
            </a:r>
            <a:r>
              <a:rPr lang="en-US" dirty="0" smtClean="0"/>
              <a:t>XV</a:t>
            </a:r>
            <a:r>
              <a:rPr lang="ru-RU" dirty="0" smtClean="0"/>
              <a:t> </a:t>
            </a:r>
            <a:r>
              <a:rPr lang="ru-RU" dirty="0"/>
              <a:t>вв. Рассказывает о победе русских войск, возглавляемых великим князем Московским </a:t>
            </a:r>
            <a:r>
              <a:rPr lang="ru-RU" dirty="0" smtClean="0"/>
              <a:t>Дмитрием Ивановичем Донскими </a:t>
            </a:r>
            <a:r>
              <a:rPr lang="ru-RU" dirty="0"/>
              <a:t>его двоюродным братом </a:t>
            </a:r>
            <a:r>
              <a:rPr lang="ru-RU" dirty="0" smtClean="0"/>
              <a:t>Владимиром Андреевичем, </a:t>
            </a:r>
            <a:r>
              <a:rPr lang="ru-RU" dirty="0"/>
              <a:t>над </a:t>
            </a:r>
            <a:r>
              <a:rPr lang="ru-RU" dirty="0" smtClean="0"/>
              <a:t>монголо-татарскими войсками </a:t>
            </a:r>
            <a:r>
              <a:rPr lang="ru-RU" dirty="0"/>
              <a:t>правителя </a:t>
            </a:r>
            <a:r>
              <a:rPr lang="ru-RU" dirty="0" smtClean="0"/>
              <a:t>Золотой Орды Мамая.</a:t>
            </a:r>
          </a:p>
          <a:p>
            <a:pPr algn="just"/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1-й Исторический список</a:t>
            </a:r>
          </a:p>
        </p:txBody>
      </p:sp>
      <p:pic>
        <p:nvPicPr>
          <p:cNvPr id="8" name="Picture 2" descr="C:\Users\User\Pictures\Zadonxhina-i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181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5723468" cy="1828090"/>
          </a:xfrm>
        </p:spPr>
        <p:txBody>
          <a:bodyPr anchor="ctr"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Литература находится в фонде Библиотечно-информационного центра</a:t>
            </a:r>
            <a:b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и доступна всем желающим по адресу:</a:t>
            </a:r>
            <a:b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r>
              <a:rPr lang="ru-RU" sz="1200" i="1" u="sng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Москва, ул. Прянишникова, 2а, 7 этаж</a:t>
            </a:r>
            <a:r>
              <a:rPr lang="en-US" sz="1200" i="1" u="sng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1200" i="1" u="sng" dirty="0">
                <a:solidFill>
                  <a:schemeClr val="accent4">
                    <a:lumMod val="50000"/>
                  </a:schemeClr>
                </a:solidFill>
                <a:latin typeface="+mj-lt"/>
                <a:hlinkClick r:id="rId2"/>
              </a:rPr>
              <a:t>http://mgup.ru/library</a:t>
            </a:r>
            <a:r>
              <a:rPr lang="ru-RU" sz="1200" i="1" u="sng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2"/>
              </a:rPr>
              <a:t>/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)</a:t>
            </a:r>
            <a:endParaRPr lang="ru-RU" sz="1200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0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1388745" cy="120248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988840"/>
            <a:ext cx="5463709" cy="3603812"/>
          </a:xfrm>
        </p:spPr>
        <p:txBody>
          <a:bodyPr>
            <a:noAutofit/>
          </a:bodyPr>
          <a:lstStyle/>
          <a:p>
            <a:pPr algn="just"/>
            <a:r>
              <a:rPr lang="ru-RU" sz="1000" i="1" dirty="0" smtClean="0"/>
              <a:t>     Кирилл и Мефодий - святые, равноапостольные, 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 Кирилл родился около 827г., умер 14 февраля 869 г. До принятия монашества в начале 869 г. носил имя Константин. Его старший брат Мефодий родился около 820 г., умер 6 апреля 885 г. Родом оба брата были из г. Фессалоники (</a:t>
            </a:r>
            <a:r>
              <a:rPr lang="ru-RU" sz="1000" i="1" dirty="0" err="1" smtClean="0"/>
              <a:t>Солунь</a:t>
            </a:r>
            <a:r>
              <a:rPr lang="ru-RU" sz="1000" i="1" dirty="0" smtClean="0"/>
              <a:t>), отец их был военачальником. В 863 г. Кирилл и Мефодий были направлены византийским императором в Моравию в целях проповеди христианства на славянском языке и оказания помощи моравскому князю Ростиславу в борьбе против немецких князей. Перед отъездом Кирилл создал славянскую азбуку и с помощью </a:t>
            </a:r>
            <a:r>
              <a:rPr lang="ru-RU" sz="1000" i="1" dirty="0" err="1" smtClean="0"/>
              <a:t>Мефодия</a:t>
            </a:r>
            <a:r>
              <a:rPr lang="ru-RU" sz="1000" i="1" dirty="0" smtClean="0"/>
              <a:t> перевел с греческого на славянский язык несколько богослужебных книг: избранные чтения из Евангелия, апостольские послания. Псалтирь и др. В науке нет единого мнения по вопросу о том, какую азбуку создал Кирилл - глаголицу или кириллицу, однако первое предположение более вероятно. В 866 или 867 г. Кирилл и Мефодий по вызову римского папы Николая I направились в Рим, по дороге побывали в </a:t>
            </a:r>
            <a:r>
              <a:rPr lang="ru-RU" sz="1000" i="1" dirty="0" err="1" smtClean="0"/>
              <a:t>Блатенском</a:t>
            </a:r>
            <a:r>
              <a:rPr lang="ru-RU" sz="1000" i="1" dirty="0" smtClean="0"/>
              <a:t> княжестве в </a:t>
            </a:r>
            <a:r>
              <a:rPr lang="ru-RU" sz="1000" i="1" dirty="0" err="1" smtClean="0"/>
              <a:t>Паннонии</a:t>
            </a:r>
            <a:r>
              <a:rPr lang="ru-RU" sz="1000" i="1" dirty="0" smtClean="0"/>
              <a:t>, где также распространяли славянскую грамоту и вводили богослужение на славянском языке. После приезда в Рим Кирилл тяжело заболел и умер. Мефодий был посвящен в сан архиепископа Моравии и </a:t>
            </a:r>
            <a:r>
              <a:rPr lang="ru-RU" sz="1000" i="1" dirty="0" err="1" smtClean="0"/>
              <a:t>Паннонии</a:t>
            </a:r>
            <a:r>
              <a:rPr lang="ru-RU" sz="1000" i="1" dirty="0" smtClean="0"/>
              <a:t> и в 870 г. возвратился из Рима в </a:t>
            </a:r>
            <a:r>
              <a:rPr lang="ru-RU" sz="1000" i="1" dirty="0" err="1" smtClean="0"/>
              <a:t>Паннонию</a:t>
            </a:r>
            <a:r>
              <a:rPr lang="ru-RU" sz="1000" i="1" dirty="0" smtClean="0"/>
              <a:t>. В середине 884 г. Мефодий вернулся в Моравию и занимался переводом Библии на славянский язык. Своей деятельностью Кирилл и Мефодий заложили основу славянской письменности и литературы. Эта деятельность была продолжена в южнославянских странах их учениками, изгнанными из Моравии в 886 г. и перебравшимися в Болгарию.</a:t>
            </a:r>
            <a:endParaRPr lang="ru-RU" sz="1000" i="1" dirty="0"/>
          </a:p>
        </p:txBody>
      </p:sp>
      <p:pic>
        <p:nvPicPr>
          <p:cNvPr id="8194" name="Picture 2" descr="C:\Users\User\Pictures\svjatye-ravnoapostolnye-mefodij-i-kirill-uchiteli-slovenskie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4958"/>
            <a:ext cx="15965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Сказания о начале славянской письменности / под ред. В. Д. Кирилюка ; авт. предисл. Б. Н.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Флори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.– Ленинград : Наука, 1981. – 197 с.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/>
              <a:t>Это первое комментированное издание на русском языке в нашей стране ценнейших древнеславянских произведений. Оно содержит жизнеописания создателей славянской письменности Константина и </a:t>
            </a:r>
            <a:r>
              <a:rPr lang="ru-RU" i="1" dirty="0" err="1"/>
              <a:t>Мефодия</a:t>
            </a:r>
            <a:r>
              <a:rPr lang="ru-RU" i="1" dirty="0"/>
              <a:t>, сказание черноризца Храбра «О письменах». В комментариях дается характеристика исторических событий того времени, приводятся сведения о создателях древнеславянской письменности, дается толкование многих терминов, слов, выражений.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3" descr="C:\Users\User\Pictures\skazaniya_o_nachale_slavyanskoj_pis_mennosti_298_auto_0_100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3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Князев, А.С. Святые равноапостольные Кирилл и Мефодий просветители славян/ А.С. Князев. - Мн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ЗАО Православная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инициатива,2004. - 239 с., ил.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i="1" dirty="0" smtClean="0"/>
              <a:t>  Настоящая </a:t>
            </a:r>
            <a:r>
              <a:rPr lang="ru-RU" sz="1100" i="1" dirty="0"/>
              <a:t>книга ставит своей целью познакомить читателя с жизнью и трудами </a:t>
            </a:r>
            <a:r>
              <a:rPr lang="ru-RU" sz="1100" i="1" dirty="0" err="1"/>
              <a:t>фессалоникийских</a:t>
            </a:r>
            <a:r>
              <a:rPr lang="ru-RU" sz="1100" i="1" dirty="0"/>
              <a:t> братьев. В ней обзорно рассматриваются все периоды их жизни, но в центре внимания остается их деятельность на поприще просвещения славянских народов, достигшая мирового значения и масштаба</a:t>
            </a:r>
            <a:r>
              <a:rPr lang="ru-RU" sz="1100" dirty="0"/>
              <a:t>.</a:t>
            </a:r>
          </a:p>
          <a:p>
            <a:pPr algn="just"/>
            <a:endParaRPr lang="ru-RU" sz="1100" dirty="0"/>
          </a:p>
        </p:txBody>
      </p:sp>
      <p:pic>
        <p:nvPicPr>
          <p:cNvPr id="8" name="Picture 5" descr="C:\Users\User\Pictures\gft00216-hpcop6d8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b="5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Воскобойников, В. Братья [Кирилл и Мефодий] : историческое повествование / В. Воскобойников. – М. : Молодая гвардия, 1979. – 174 с.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i="1" dirty="0"/>
              <a:t> </a:t>
            </a:r>
            <a:r>
              <a:rPr lang="ru-RU" sz="1100" i="1" dirty="0" smtClean="0"/>
              <a:t> В </a:t>
            </a:r>
            <a:r>
              <a:rPr lang="ru-RU" sz="1100" i="1" dirty="0"/>
              <a:t>далеком IX веке Кирилл и Мефодий посвятили всю жизнь созданию и распространению письменности для бесписьменных тогда славянских народов и утверждению славянской культуры как равной среди культур других европейских народов…</a:t>
            </a:r>
          </a:p>
          <a:p>
            <a:endParaRPr lang="ru-RU" sz="1100" dirty="0"/>
          </a:p>
        </p:txBody>
      </p:sp>
      <p:pic>
        <p:nvPicPr>
          <p:cNvPr id="5" name="Picture 2" descr="C:\Users\User\Pictures\voskobojnikov_v_bratja_korill_i_mefodij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54575" y="1449917"/>
            <a:ext cx="3021013" cy="40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Лощиц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Ю. Кирилл и Мефодий /Юрий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Лощиц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.-М. :Молодая гвардия ,2013.-357с.-(Жизнь замечательных людей) </a:t>
            </a:r>
            <a:b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/>
              <a:t>  Создатели </a:t>
            </a:r>
            <a:r>
              <a:rPr lang="ru-RU" i="1" dirty="0"/>
              <a:t>славянской письменности, братья Константин (получивший незадолго до смерти монашеское имя Кирилл) и Мефодий почитаются во всём славянском мире. Их жизненный подвиг не случайно приравнивают к апостольскому, именуя их «первоучителями» славян. Уроженцы греческой </a:t>
            </a:r>
            <a:r>
              <a:rPr lang="ru-RU" i="1" dirty="0" err="1"/>
              <a:t>Солуни</a:t>
            </a:r>
            <a:r>
              <a:rPr lang="ru-RU" i="1" dirty="0"/>
              <a:t> (Фессалоник), они не только создали азбуку, которой и по сей день пользуются многие народы (и не только славянские!), но и перевели на славянский язык Евангелие и богослужебные книги, позволив славянам молиться Богу на родном языке. </a:t>
            </a:r>
          </a:p>
          <a:p>
            <a:endParaRPr lang="ru-RU" dirty="0"/>
          </a:p>
        </p:txBody>
      </p:sp>
      <p:pic>
        <p:nvPicPr>
          <p:cNvPr id="11" name="Picture 2" descr="C:\Users\User\Pictures\1034552-c1_image00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r="66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Истрин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славянской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азбуки/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В.А. </a:t>
            </a:r>
            <a:r>
              <a:rPr lang="ru-RU" sz="12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Истрин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- 2-е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изд. </a:t>
            </a:r>
            <a:r>
              <a:rPr lang="ru-RU" sz="12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доп.- М.: Наука, 1988. - 189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ил.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/>
              <a:t>  Книга </a:t>
            </a:r>
            <a:r>
              <a:rPr lang="ru-RU" i="1" dirty="0"/>
              <a:t>знакомит читателя с полной драматических событий историей жизни и деятельности создателей славянской азбуки, великих славянских просветителей братьев Константина Философа (Кирилла) и </a:t>
            </a:r>
            <a:r>
              <a:rPr lang="ru-RU" i="1" dirty="0" err="1"/>
              <a:t>Мефодия</a:t>
            </a:r>
            <a:r>
              <a:rPr lang="ru-RU" i="1" dirty="0"/>
              <a:t>. Наряду с этим дается сравнительная характеристика и прослеживается последующая судьба двух древнейших славянских азбук - кириллицы и глаголицы, рассматриваются пока еще не решенные наукой до конца вопросы о </a:t>
            </a:r>
            <a:r>
              <a:rPr lang="ru-RU" i="1" dirty="0" err="1"/>
              <a:t>докирилловской</a:t>
            </a:r>
            <a:r>
              <a:rPr lang="ru-RU" i="1" dirty="0"/>
              <a:t> славянской письменности</a:t>
            </a:r>
            <a:endParaRPr lang="ru-RU" dirty="0"/>
          </a:p>
        </p:txBody>
      </p:sp>
      <p:pic>
        <p:nvPicPr>
          <p:cNvPr id="5" name="Picture 2" descr="C:\Users\User\Pictures\2449269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r="46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Письменность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книга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Древней Руси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1938</Words>
  <Application>Microsoft Office PowerPoint</Application>
  <PresentationFormat>Экран (4:3)</PresentationFormat>
  <Paragraphs>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       «Живое слово           мудрости»:  24 мая  - День славянской письменности  и культуры</vt:lpstr>
      <vt:lpstr>По широкой Руси – нашей матушке Колокольный звон разливается. Ныне братья святые Кирилл и Мефодий  За труды свои прославляются. Все народы, что пишут кириллицей, Что зовутся издревле славянскими, Славят подвиг первоучителей, Христианских своих просветителей.  </vt:lpstr>
      <vt:lpstr>Презентация PowerPoint</vt:lpstr>
      <vt:lpstr>Сказания о начале славянской письменности / под ред. В. Д. Кирилюка ; авт. предисл. Б. Н. Флори.– Ленинград : Наука, 1981. – 197 с. </vt:lpstr>
      <vt:lpstr>Князев, А.С. Святые равноапостольные Кирилл и Мефодий просветители славян/ А.С. Князев. - Мн.: ЗАО Православная инициатива,2004. - 239 с., ил. </vt:lpstr>
      <vt:lpstr>Воскобойников, В. Братья [Кирилл и Мефодий] : историческое повествование / В. Воскобойников. – М. : Молодая гвардия, 1979. – 174 с.</vt:lpstr>
      <vt:lpstr>Лощиц, Ю. Кирилл и Мефодий /Юрий Лощиц .-М. :Молодая гвардия ,2013.-357с.-(Жизнь замечательных людей)   </vt:lpstr>
      <vt:lpstr>Истрин,  В.А.   1100 лет славянской азбуки/  В.А. Истрин. - 2-е изд. перераб. и доп.- М.: Наука, 1988. - 189 с., ил.  </vt:lpstr>
      <vt:lpstr>         Письменность   и книга   в Древней Руси </vt:lpstr>
      <vt:lpstr>Глухов, А. Г.  Мудрые книжники Древней Руси  (От Ярослава Мудрого до Ивана Федорова) : научно-художественные очерки / А. Г. Глухов. – М. : Экслибрис-Пресс, 1997. – 256 с., ил. </vt:lpstr>
      <vt:lpstr>Словарь книжников и книжности Древней Руси. — СПб.: Дмитрий Буланин, 1987-1989.</vt:lpstr>
      <vt:lpstr>Вздорнов Г.И. Искусство книги в Древней Руси : Рукопис. кн. Сев.-Вост. Руси XII - начала XV вв. / Г. И. Вздорнов. - М.: Искусство, 1980. - 551 с. : ил.</vt:lpstr>
      <vt:lpstr>Меньшов В. Русская письменность: Славянская азбука кириллица. Древнерусская таблица чисел/ В. Меньшов, Е. Филякова. - М.: Белый город, 2002. - 18 с., ил. </vt:lpstr>
      <vt:lpstr>Глухов А.Г. Русь книжная/ А.Г. Глухов. - М.: Советская Россия, 1979. - 223 с. ,ил. </vt:lpstr>
      <vt:lpstr>Розов, Н.Н. Русская рукописная книга. Этюды и характеристики. - Л.: Наука, 1971. - 123 с., ил.</vt:lpstr>
      <vt:lpstr>Флоря, Б.Н. Судьбы кирилло-мефодиевской традиции после Кирилла и Мефодия/ Б.Н. Флоря, А.А. Турилов, С.А. Иванов.-  СПб.: Алетейя, 2000. – 324 с.</vt:lpstr>
      <vt:lpstr>      Памятники   древнерусской   письменности</vt:lpstr>
      <vt:lpstr>Изборник Святослава 1073 года : факс. изд. – М. : Книга, 1983. – 266 с. : ил. – Часть текста парал.: рус., англ., нем. – Текст: древнерус. – Прил.: Изборник Святослава 1073 года : научный аппарат факсимильного издания : сборник / науч. ред. Л. П. Жуковская. – 79 с. : ил. </vt:lpstr>
      <vt:lpstr>Хождение за три моря Афанасия Никитина. 1406-1472 г. г. / под ред. С. Н. Кумкес ; сост. И. Г. Веритэ ; пер. Н. С. Чаева. – М. : Географгиз, 1960. – 128 с.</vt:lpstr>
      <vt:lpstr>Слово о полку Игореве : древний текст и переложения / [сост. А. В. Комлев ; предуведомление к тексту В. В. Колесова ; ил. В. Воловича]. – Свердловск : Средн.-Урал. кн. изд-во, 1985. – 211 с., ил. </vt:lpstr>
      <vt:lpstr>Первые книги Святой Руси: сб. - М.: ДАРЪ, 2005. – 560 с.- (Русская культура)</vt:lpstr>
      <vt:lpstr>Слово о Законе и Благодати//  Первые книги Святой Руси: сб. - М.: ДАРЪ, 2005.- (Русская культура).</vt:lpstr>
      <vt:lpstr>Повесть временных лет//  Первые книги Святой Руси: сб. - М.: ДАРЪ, 2005. – 560 с.- (Русская культура)</vt:lpstr>
      <vt:lpstr>Моление Даниила Заточника //Первые книги Святой Руси: сб. - М.: ДАРЪ, 2005. –  (Русская культура)</vt:lpstr>
      <vt:lpstr>Житие и Хождение Даниила, игумена русской земли //Первые книги Святой Руси: сб. - М.: ДАРЪ, 2005. – (Русская культура)</vt:lpstr>
      <vt:lpstr>Задонщина //Первые книги Святой Руси: сб. - М.: ДАРЪ, 2005. –  (Русская культура)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МАЯ</dc:title>
  <dc:creator>User</dc:creator>
  <cp:lastModifiedBy>User</cp:lastModifiedBy>
  <cp:revision>78</cp:revision>
  <dcterms:created xsi:type="dcterms:W3CDTF">2018-03-30T09:18:53Z</dcterms:created>
  <dcterms:modified xsi:type="dcterms:W3CDTF">2019-05-07T08:06:15Z</dcterms:modified>
</cp:coreProperties>
</file>